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0" y="19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46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15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67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4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2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1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4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10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29E70-A1B7-465D-BCD1-E792E9145FF0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FA57-BD7B-407B-8B8A-F76F5707E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34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dszn.tomsk.gov.ru/gazifikatsija-domovladenij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md.tomsk.ru/" TargetMode="External"/><Relationship Id="rId17" Type="http://schemas.openxmlformats.org/officeDocument/2006/relationships/hyperlink" Target="https://www.sberbank.com/ru/person/credits/money/consumer_unsecured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gazprombank.ru/personal/take_credit/consumer_credit/6980557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gosuslugi.ru/" TargetMode="External"/><Relationship Id="rId5" Type="http://schemas.openxmlformats.org/officeDocument/2006/relationships/image" Target="../media/image4.png"/><Relationship Id="rId15" Type="http://schemas.openxmlformats.org/officeDocument/2006/relationships/hyperlink" Target="https://dszn.tomsk.gov.ru/pages/front/view/id/29391" TargetMode="External"/><Relationship Id="rId10" Type="http://schemas.openxmlformats.org/officeDocument/2006/relationships/hyperlink" Target="https://connectgas.ru/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s://depenerg.tomsk.gov.ru/sotsialnaja-gazifikatsija" TargetMode="External"/><Relationship Id="rId14" Type="http://schemas.openxmlformats.org/officeDocument/2006/relationships/hyperlink" Target="https://dszn.tomsk.gov.ru/spisok-dokumentov-dlja-poluchenija-denezhnoj-kompensats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yugovan\Downloads\картинки для презентаций\pngwing.com (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93"/>
            <a:ext cx="9131029" cy="6885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2" t="-3601" r="29550" b="2679"/>
          <a:stretch/>
        </p:blipFill>
        <p:spPr>
          <a:xfrm>
            <a:off x="5292081" y="260648"/>
            <a:ext cx="792088" cy="1080120"/>
          </a:xfrm>
          <a:prstGeom prst="rect">
            <a:avLst/>
          </a:prstGeom>
        </p:spPr>
      </p:pic>
      <p:pic>
        <p:nvPicPr>
          <p:cNvPr id="2" name="Picture 2" descr="Новости | Строительная корпорация &quot;Ликос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6444"/>
            <a:ext cx="1512168" cy="113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0165"/>
            <a:ext cx="1070307" cy="107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vyugovan\Desktop\Брошура\домик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2211767" cy="14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8" y="6080519"/>
            <a:ext cx="910341" cy="65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24455"/>
            <a:ext cx="1203655" cy="50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4" descr="На какие меры соцподдержки имеют право семьи с деть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23158" y="1525644"/>
            <a:ext cx="9154185" cy="5332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50749"/>
              </p:ext>
            </p:extLst>
          </p:nvPr>
        </p:nvGraphicFramePr>
        <p:xfrm>
          <a:off x="0" y="1165860"/>
          <a:ext cx="9131028" cy="569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757"/>
                <a:gridCol w="2282757"/>
                <a:gridCol w="2282757"/>
                <a:gridCol w="2282757"/>
              </a:tblGrid>
              <a:tr h="5445224">
                <a:tc>
                  <a:txBody>
                    <a:bodyPr/>
                    <a:lstStyle/>
                    <a:p>
                      <a:pPr algn="ctr"/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Где можно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</a:rPr>
                        <a:t> узнать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 включен ли населенный пункт в проект социальная газификация?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Полный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перечень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</a:rPr>
                        <a:t> населенных пунктов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размещен на сайте Департамента промышленности и энергетики 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9"/>
                        </a:rPr>
                        <a:t>https://depenerg.tomsk.gov.ru/sotsialnaja-gazifikatsija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Как</a:t>
                      </a:r>
                      <a:r>
                        <a:rPr lang="ru-RU" sz="1050" b="1" u="sng" baseline="0" dirty="0" smtClean="0">
                          <a:solidFill>
                            <a:schemeClr val="tx1"/>
                          </a:solidFill>
                        </a:rPr>
                        <a:t> п</a:t>
                      </a:r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одать заявку на </a:t>
                      </a:r>
                      <a:r>
                        <a:rPr lang="ru-RU" sz="1050" b="1" u="sng" dirty="0" err="1" smtClean="0">
                          <a:solidFill>
                            <a:schemeClr val="tx1"/>
                          </a:solidFill>
                        </a:rPr>
                        <a:t>догазификацию</a:t>
                      </a:r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на сайте Единого оператора газификации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0"/>
                        </a:rPr>
                        <a:t>https://connectgas.ru/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в офисах газораспределительных организаций: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 ООО «Газпром газораспределение Томск», (г. Томск, пр. Фрунзе, д. 170а, тел.: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90-20-25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- ООО «Русский проект» (г. Томск, пр. Ленина, д. 104, тел.: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784-284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через портал государственных услуг Российской Федерации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1"/>
                        </a:rPr>
                        <a:t>https://www.gosuslugi.ru/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в территориальных отделах МФЦ       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2"/>
                        </a:rPr>
                        <a:t>https://md.tomsk.ru/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just"/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Какие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</a:rPr>
                        <a:t> м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еры социальной поддержки на газификацию жилья предоставляются?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1. Гражданам среднедушевой доход которых ниже величины прожиточного уровня и (или) от 1 до 2 величин.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Стоимость сертификата </a:t>
                      </a: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от 50 000 до 100 000 рублей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2. Гражданам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без учета дохода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сертификат в размере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100 тыс. рублей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, которые относятся к категориям: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1.Участники и инвалиды ВОВ, (члены семей).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2.Ветераны и инвалиды боевых действий (члены семей).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3.Многодетные семьи.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4.Дети-инвалиды, родители  детей-инвалидов.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С полным списком категорий можно ознакомиться на сайте Департамента социальной защиты населения 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3"/>
                        </a:rPr>
                        <a:t>https://dszn.tomsk.gov.ru/gazifikatsija-domovladenij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algn="just"/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Как</a:t>
                      </a:r>
                      <a:r>
                        <a:rPr lang="ru-RU" sz="1050" b="1" u="sng" baseline="0" dirty="0" smtClean="0">
                          <a:solidFill>
                            <a:schemeClr val="tx1"/>
                          </a:solidFill>
                        </a:rPr>
                        <a:t> п</a:t>
                      </a:r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одать заявку на Сертификат?</a:t>
                      </a: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в территориальных отделах МФЦ      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2"/>
                        </a:rPr>
                        <a:t>https://md.tomsk.ru/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Куда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</a:rPr>
                        <a:t> нужно обратиться за денежной компенсацией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</a:rPr>
                        <a:t> выданным сертификатом необходимо обратиться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в центры социальной поддержки населения по месту жительства.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Со списком документов, необходимым для получения денежной компенсации,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можно ознакомиться на сайте Департамента социальной защиты населения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4"/>
                        </a:rPr>
                        <a:t>https://dszn.tomsk.gov.ru/spisok-dokumentov-dlja-poluchenija-denezhnoj-kompensatsii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Региональный материнский (семейный) капитал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50" b="1" u="sng" dirty="0" smtClean="0">
                          <a:solidFill>
                            <a:schemeClr val="tx1"/>
                          </a:solidFill>
                        </a:rPr>
                        <a:t>Сертификат 100 тыс. рублей.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Семьи, среднедушевой доход которых не превышает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2 величины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прожиточного минимума, могут направить средства на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газификацию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жилых помещений.</a:t>
                      </a:r>
                    </a:p>
                    <a:p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Подробнее: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5"/>
                        </a:rPr>
                        <a:t>https://dszn.tomsk.gov.ru/pages/front/view/id/29391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Какие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</a:rPr>
                        <a:t> банки предлагают кредиты на газификацию?</a:t>
                      </a:r>
                    </a:p>
                    <a:p>
                      <a:pPr algn="ctr"/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Потребительский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кредит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на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благоустройство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для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жителей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села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от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</a:rPr>
                        <a:t>Россельхозбанка</a:t>
                      </a:r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УСЛОВИЯ: СТАВКА от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3,25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% - на сумму до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700,0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тыс. руб. сроком до  5 лет. </a:t>
                      </a:r>
                      <a:r>
                        <a:rPr lang="ru-RU" sz="1050" b="0" u="sng" dirty="0" smtClean="0">
                          <a:solidFill>
                            <a:schemeClr val="tx1"/>
                          </a:solidFill>
                        </a:rPr>
                        <a:t>Подробнее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: тел. 8 800 100 0100 по России, https://retail.rshb.ru/loans/offer_villagers/</a:t>
                      </a: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Кредит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на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газификацию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жилья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АО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«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Газпромбанк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УСЛОВИЯ: СТАВКА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от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3,9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% 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до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16,8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%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сумма кредита от 100,0 тыс. руб. сроком до 5 лет. Подробнее: тел. 8 800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100 07 01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по России,</a:t>
                      </a: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6"/>
                        </a:rPr>
                        <a:t>https://www.gazprombank.ru/personal/take_credit/consumer_credit/6980557</a:t>
                      </a:r>
                      <a:endParaRPr lang="ru-RU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Кредит на любые цели 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</a:rPr>
                        <a:t>СберБанк</a:t>
                      </a:r>
                      <a:endParaRPr lang="ru-RU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УСЛОВИЯ: СТАВКА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от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4,0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%  (в первый месяц   на срок от 13 месяцев и от 300 </a:t>
                      </a:r>
                      <a:r>
                        <a:rPr lang="ru-RU" sz="1050" b="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.);  ставка со 2-го месяца </a:t>
                      </a:r>
                      <a:r>
                        <a:rPr lang="ru-RU" sz="1050" b="0" smtClean="0">
                          <a:solidFill>
                            <a:schemeClr val="tx1"/>
                          </a:solidFill>
                        </a:rPr>
                        <a:t>до </a:t>
                      </a:r>
                      <a:r>
                        <a:rPr lang="ru-RU" sz="1050" b="1" smtClean="0">
                          <a:solidFill>
                            <a:schemeClr val="tx1"/>
                          </a:solidFill>
                        </a:rPr>
                        <a:t>13,5</a:t>
                      </a:r>
                      <a:r>
                        <a:rPr lang="ru-RU" sz="105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%, сумма кредита до 30,0 млн. руб. сроком до 5 лет. </a:t>
                      </a:r>
                      <a:r>
                        <a:rPr lang="ru-RU" sz="1050" b="0" u="sng" dirty="0" smtClean="0">
                          <a:solidFill>
                            <a:schemeClr val="tx1"/>
                          </a:solidFill>
                        </a:rPr>
                        <a:t>Подробнее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: тел. 900</a:t>
                      </a:r>
                    </a:p>
                    <a:p>
                      <a:r>
                        <a:rPr lang="ru-RU" sz="1050" b="0" dirty="0" smtClean="0">
                          <a:solidFill>
                            <a:schemeClr val="tx1"/>
                          </a:solidFill>
                          <a:hlinkClick r:id="rId17"/>
                        </a:rPr>
                        <a:t>https://www.sberbank.com/ru/person/credits/money/consumer_unsecured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</a:rPr>
                        <a:t>Подать заявку можно в офисах указанных банков, на сайтах или в мобильном приложении.</a:t>
                      </a:r>
                    </a:p>
                    <a:p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5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470</Words>
  <Application>Microsoft Office PowerPoint</Application>
  <PresentationFormat>Экран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Николаевич Вьюгов</dc:creator>
  <cp:lastModifiedBy>Анна Васильевна Татарченко</cp:lastModifiedBy>
  <cp:revision>19</cp:revision>
  <cp:lastPrinted>2023-02-01T05:01:00Z</cp:lastPrinted>
  <dcterms:created xsi:type="dcterms:W3CDTF">2023-01-31T10:02:35Z</dcterms:created>
  <dcterms:modified xsi:type="dcterms:W3CDTF">2023-07-28T03:32:08Z</dcterms:modified>
</cp:coreProperties>
</file>